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56" r:id="rId2"/>
    <p:sldId id="303" r:id="rId3"/>
    <p:sldId id="313" r:id="rId4"/>
    <p:sldId id="315" r:id="rId5"/>
    <p:sldId id="304" r:id="rId6"/>
    <p:sldId id="316" r:id="rId7"/>
    <p:sldId id="305" r:id="rId8"/>
    <p:sldId id="309" r:id="rId9"/>
    <p:sldId id="310" r:id="rId10"/>
    <p:sldId id="312" r:id="rId11"/>
    <p:sldId id="314" r:id="rId12"/>
    <p:sldId id="317" r:id="rId13"/>
    <p:sldId id="319" r:id="rId14"/>
    <p:sldId id="311" r:id="rId15"/>
    <p:sldId id="318" r:id="rId16"/>
    <p:sldId id="30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25635-AB13-4DE3-9458-A13A5D27F10F}" v="11" dt="2024-06-07T16:36:44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6" autoAdjust="0"/>
    <p:restoredTop sz="0" autoAdjust="0"/>
  </p:normalViewPr>
  <p:slideViewPr>
    <p:cSldViewPr snapToGrid="0">
      <p:cViewPr varScale="1">
        <p:scale>
          <a:sx n="114" d="100"/>
          <a:sy n="114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search-results-detail/352690" TargetMode="External"/><Relationship Id="rId2" Type="http://schemas.openxmlformats.org/officeDocument/2006/relationships/hyperlink" Target="https://www.hud.gov/program_offices/comm_planning/pri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program_offices/comm_planning/cdbg/proposed_rul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F06BC4-8A1B-9640-1E5A-5751836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843715"/>
            <a:ext cx="4798837" cy="4195663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/>
              <a:t>Community Development Block Grant</a:t>
            </a:r>
            <a:br>
              <a:rPr lang="en-US" sz="4800" dirty="0"/>
            </a:br>
            <a:r>
              <a:rPr lang="en-US" sz="4800" dirty="0"/>
              <a:t>Office of Block Grant Assistance</a:t>
            </a:r>
            <a:br>
              <a:rPr lang="en-US" sz="4800" dirty="0"/>
            </a:br>
            <a:r>
              <a:rPr lang="en-US" sz="4800" dirty="0"/>
              <a:t>2024 Updates</a:t>
            </a:r>
            <a:br>
              <a:rPr lang="en-US" sz="4800" dirty="0"/>
            </a:br>
            <a:endParaRPr lang="en-US" sz="4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9B384AB-6266-96A5-BC47-A5828D3C2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669328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Kimberly Nash, Director (Acting), OBGA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718ABF8-07F5-4CCF-5E32-0D556712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2722210"/>
            <a:ext cx="3765692" cy="14215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75CB4BAC-AF9E-AFEB-A25A-AC863992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3" y="5839683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9859"/>
            <a:ext cx="8596668" cy="682305"/>
          </a:xfrm>
        </p:spPr>
        <p:txBody>
          <a:bodyPr/>
          <a:lstStyle/>
          <a:p>
            <a:r>
              <a:rPr lang="en-US" dirty="0"/>
              <a:t>PRO Housing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94276C1-0C53-B492-BFE3-82C52E5CEFF3}"/>
              </a:ext>
            </a:extLst>
          </p:cNvPr>
          <p:cNvSpPr txBox="1">
            <a:spLocks/>
          </p:cNvSpPr>
          <p:nvPr/>
        </p:nvSpPr>
        <p:spPr>
          <a:xfrm>
            <a:off x="457343" y="1228439"/>
            <a:ext cx="9433277" cy="41955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Pathways to Removing Obstacles to Housing, or </a:t>
            </a:r>
            <a:r>
              <a:rPr lang="en-US" sz="2200" b="1" u="sng" dirty="0">
                <a:solidFill>
                  <a:schemeClr val="accent1">
                    <a:lumMod val="50000"/>
                  </a:schemeClr>
                </a:solidFill>
              </a:rPr>
              <a:t>PRO Housing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, is a competitive grant program for </a:t>
            </a:r>
            <a:r>
              <a:rPr lang="en-US" sz="2200" u="sng" dirty="0">
                <a:solidFill>
                  <a:schemeClr val="accent1">
                    <a:lumMod val="50000"/>
                  </a:schemeClr>
                </a:solidFill>
              </a:rPr>
              <a:t>identification and removal of barriers to affordable housing production and preservation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using the existing CDBG framework.</a:t>
            </a:r>
          </a:p>
          <a:p>
            <a:endParaRPr lang="en-US" sz="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Eligible activities include activities to further develop, evaluate, and implement housing policy plans; improve housing strategies; and facilitate affordable housing production and preservation.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b="1" u="sng" dirty="0">
                <a:solidFill>
                  <a:schemeClr val="accent1">
                    <a:lumMod val="50000"/>
                  </a:schemeClr>
                </a:solidFill>
              </a:rPr>
              <a:t>$85 million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was made available in FY23 on a competitive basis to local governments, state governments, MPOs, and multijurisdictional entities. FY23 award announcements will be made soon!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1667A-FDED-57FC-929D-3AF495AD2F2B}"/>
              </a:ext>
            </a:extLst>
          </p:cNvPr>
          <p:cNvSpPr txBox="1"/>
          <p:nvPr/>
        </p:nvSpPr>
        <p:spPr>
          <a:xfrm>
            <a:off x="2583495" y="5281837"/>
            <a:ext cx="61078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Congress appropriated an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additional $100 million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for PRO Housing in FY24. There will be a new round of PRO Housing.</a:t>
            </a:r>
          </a:p>
        </p:txBody>
      </p:sp>
    </p:spTree>
    <p:extLst>
      <p:ext uri="{BB962C8B-B14F-4D97-AF65-F5344CB8AC3E}">
        <p14:creationId xmlns:p14="http://schemas.microsoft.com/office/powerpoint/2010/main" val="57033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361"/>
            <a:ext cx="8596668" cy="682305"/>
          </a:xfrm>
        </p:spPr>
        <p:txBody>
          <a:bodyPr/>
          <a:lstStyle/>
          <a:p>
            <a:r>
              <a:rPr lang="en-US" dirty="0"/>
              <a:t>PRICE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2A041ED-EC85-95D7-6E3A-BA01CC76C7BF}"/>
              </a:ext>
            </a:extLst>
          </p:cNvPr>
          <p:cNvSpPr txBox="1">
            <a:spLocks/>
          </p:cNvSpPr>
          <p:nvPr/>
        </p:nvSpPr>
        <p:spPr>
          <a:xfrm>
            <a:off x="677334" y="1340505"/>
            <a:ext cx="8961616" cy="452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Preservation and Reinvestment Initiative for Community Enhancement (PRICE) competition supports communities in their efforts to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maintain, protect, and stabilize manufactured housing and manufactured housing communities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(MHCs). </a:t>
            </a: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$235 million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is available under PRICE:</a:t>
            </a:r>
          </a:p>
          <a:p>
            <a:pPr lvl="1"/>
            <a:r>
              <a:rPr lang="en-US" sz="1800" u="sng" dirty="0">
                <a:solidFill>
                  <a:schemeClr val="accent1">
                    <a:lumMod val="50000"/>
                  </a:schemeClr>
                </a:solidFill>
              </a:rPr>
              <a:t>PRICE Main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$210 million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for preserving and revitalizing manufactured housing, of which $11m is intended for Tribal applicants</a:t>
            </a:r>
          </a:p>
          <a:p>
            <a:pPr lvl="1"/>
            <a:r>
              <a:rPr lang="en-US" sz="1800" u="sng" dirty="0">
                <a:solidFill>
                  <a:schemeClr val="accent1">
                    <a:lumMod val="50000"/>
                  </a:schemeClr>
                </a:solidFill>
              </a:rPr>
              <a:t>PRICE Replacement Pilot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$25 million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for redevelopment of MHCs as affordable replacement housing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https://www.hud.gov/program_offices/comm_planning/price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Modified PRICE NOFO is posted on grants.gov, application deadline is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July 10, 2024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Primary purpose of the modified NOFO is to add $25 million from FY24 appropriation.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213863"/>
                </a:solidFill>
                <a:cs typeface="Calibri"/>
                <a:hlinkClick r:id="rId3"/>
              </a:rPr>
              <a:t>https://www.grants.gov/search-results-detail/352690</a:t>
            </a:r>
            <a:endParaRPr lang="en-US" dirty="0">
              <a:solidFill>
                <a:srgbClr val="213863"/>
              </a:solidFill>
              <a:cs typeface="Calibri"/>
            </a:endParaRPr>
          </a:p>
          <a:p>
            <a:pPr marL="40005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1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7406-1ECE-3180-B9C3-0E0B10DE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083"/>
          </a:xfrm>
        </p:spPr>
        <p:txBody>
          <a:bodyPr/>
          <a:lstStyle/>
          <a:p>
            <a:r>
              <a:rPr lang="en-US" dirty="0"/>
              <a:t>FY2024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0C68-09C5-2645-9A1C-5611364C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1818"/>
            <a:ext cx="10337411" cy="39008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CDBG Entitlement / Non-Entitlement / Insular Grants: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$3.3 billion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Recovery Housing Program: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$30 million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PRO Housing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$100 million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PRICE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appropriated an additional $10 million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Section 108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$400 million ($100 million greater than FY23)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E299-8018-E416-37CF-6879E3D3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341F41DC-542D-26CA-295E-059940D8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7406-1ECE-3180-B9C3-0E0B10DE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083"/>
          </a:xfrm>
        </p:spPr>
        <p:txBody>
          <a:bodyPr/>
          <a:lstStyle/>
          <a:p>
            <a:r>
              <a:rPr lang="en-US" dirty="0"/>
              <a:t>FY2025 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0C68-09C5-2645-9A1C-5611364C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7160"/>
            <a:ext cx="10337411" cy="27236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CDBG Entitlement / Non-Entitlement / Insular Grants: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$2.9 billion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Recovery Housing Program: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$30 million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PRO Housing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$100 million (out of $2.9 billion for CDBG)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Section 108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$400 million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7E299-8018-E416-37CF-6879E3D3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341F41DC-542D-26CA-295E-059940D8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4" y="120453"/>
            <a:ext cx="8596668" cy="1320800"/>
          </a:xfrm>
        </p:spPr>
        <p:txBody>
          <a:bodyPr/>
          <a:lstStyle/>
          <a:p>
            <a:r>
              <a:rPr lang="en-US" dirty="0"/>
              <a:t>Section 108 Loan Guarantee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52DF7B2-18EC-2825-1ACB-D3D2225D0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982132" y="897622"/>
            <a:ext cx="10182849" cy="57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3" y="272441"/>
            <a:ext cx="8596668" cy="1320800"/>
          </a:xfrm>
        </p:spPr>
        <p:txBody>
          <a:bodyPr/>
          <a:lstStyle/>
          <a:p>
            <a:r>
              <a:rPr lang="en-US" dirty="0"/>
              <a:t>Section 108 Loan Guarantee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89" y="1213816"/>
            <a:ext cx="9397229" cy="44303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Provides upfront financing for communities with limited resources to undertake higher risk and large-scale projects with considerable flexibility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Allows local governments to leverage portions of their CDBG funds into large federally guaranteed loans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Requires communities’ current and future CDBG allocations as security for the loan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Allows funds to be deployed directly by the community and indirectly with a partner (developer, business, non-profit)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CF3A84AC-2983-02D0-0465-C3DAB44C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5854111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OBGA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3" y="1651211"/>
            <a:ext cx="8596668" cy="3880773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600" dirty="0"/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Kimberly Nash – Acting Director of OBGA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B. Cory Schwartz – Acting Deputy Director</a:t>
            </a:r>
          </a:p>
          <a:p>
            <a:pPr lvl="1">
              <a:spcAft>
                <a:spcPts val="1200"/>
              </a:spcAft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Division Directors – Still in place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ECD: James Höemann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SSCD: Robert Peterson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FMD: Paul Webster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50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05F8EC-C9CE-78E9-56D9-AF52ED83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38" y="1661916"/>
            <a:ext cx="8128595" cy="44424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2024 is the 50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Anniversary of CDBG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June 3 Kickoff Event, with more celebrations nationwide this summer, including: </a:t>
            </a:r>
          </a:p>
          <a:p>
            <a:pPr lvl="2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CDBG 50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session tomorrow morning</a:t>
            </a:r>
          </a:p>
          <a:p>
            <a:pPr lvl="2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August 22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- 50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Anniversary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Participate in the CDBG 50th anniversary celebration!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All communities, organizations, and individuals impacted by CDBG are encouraged to participate and highlight the program’s importance and impact over the past 50 years.</a:t>
            </a: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CA4208AE-253E-9565-CB32-3EF21BEA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9" y="5854111"/>
            <a:ext cx="1698968" cy="788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D2FED-F225-BEBB-5BA8-B664699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22" y="268331"/>
            <a:ext cx="8596668" cy="665527"/>
          </a:xfrm>
        </p:spPr>
        <p:txBody>
          <a:bodyPr/>
          <a:lstStyle/>
          <a:p>
            <a:r>
              <a:rPr lang="en-US" dirty="0"/>
              <a:t>CDBG and ICDBG Proposed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B8F4-1BA7-85EF-9AB0-44DD7D1A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22" y="1234521"/>
            <a:ext cx="8919672" cy="450617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CDBG Proposed Rule: Published January 10, 2024 (89 FR 1746). The public comment period closed in March 2024 (108 total comments).  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Webpage: </a:t>
            </a:r>
            <a:r>
              <a:rPr lang="en-US" sz="1400" dirty="0">
                <a:hlinkClick r:id="rId3"/>
              </a:rPr>
              <a:t>Proposed Rule | HUD.gov / U.S. Department of Housing and Urban Development (HUD)</a:t>
            </a:r>
            <a:endParaRPr lang="en-US" sz="1400" dirty="0"/>
          </a:p>
          <a:p>
            <a:endParaRPr lang="en-US" sz="400" dirty="0"/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CDBG and ICDBG Proposed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Economic Development: changes for CDBG and Section 108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Consolidated Plan: additional methods for public accessibility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Timeliness: changes to enable larger, transformational construction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Collection: improve data collection measures (tell the story and ensure efficient and timely use of funds)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ICDBG: conforming changes to ensure CDBG and ICDBG continue to align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Updates: removes outdated provisions and makes technical corrections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DA89E-F87C-6E3F-B6A5-33CCE49D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0" y="451513"/>
            <a:ext cx="8596668" cy="1320800"/>
          </a:xfrm>
        </p:spPr>
        <p:txBody>
          <a:bodyPr/>
          <a:lstStyle/>
          <a:p>
            <a:r>
              <a:rPr lang="en-US" dirty="0"/>
              <a:t>CDBG Policy and Expenditure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411" y="1172754"/>
            <a:ext cx="10016585" cy="5685246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Notice: CPD-2024-01 – Guidance on Submitting Consolidated Plans and Annual Action Plans for Fiscal Year (FY) 2024 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FY24 Allocations announced on May 7, 2024. Submission deadline is August 16, 2024.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Notice: CPD-2024-02 – Instructions for Urban County Qualification for Participation in the Community Development Block Grant (CDBG) Program for Fiscal Year (FYs) 2025-27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Revamped and redesigned for improved readability and clarity, with step-by-step instructions, new visuals, definitions, and sample cooperative agreement language.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Notice: CPD-2024-04 – Low- and Moderate-Income Summary Data Updates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Notice: CPD-2023-12 – CPD Implementation Guidance for the Build America, Buy America Act’s domestic content procurement preference as part of the Infrastructure Investment and Jobs Act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3" y="400788"/>
            <a:ext cx="8596668" cy="690694"/>
          </a:xfrm>
        </p:spPr>
        <p:txBody>
          <a:bodyPr/>
          <a:lstStyle/>
          <a:p>
            <a:r>
              <a:rPr lang="en-US" dirty="0"/>
              <a:t>CDBG Policy and Expenditure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91D516-3D15-6E7F-65DD-26FD60D2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9267"/>
            <a:ext cx="8596668" cy="4437251"/>
          </a:xfrm>
        </p:spPr>
        <p:txBody>
          <a:bodyPr>
            <a:normAutofit fontScale="85000" lnSpcReduction="20000"/>
          </a:bodyPr>
          <a:lstStyle/>
          <a:p>
            <a:pPr marL="287338"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Notice: CPD-2023-10 – Use of Community Development Block Grant (CDBG) Funds In Support of Housing </a:t>
            </a:r>
          </a:p>
          <a:p>
            <a:pPr marL="687388" lvl="2"/>
            <a:endParaRPr lang="en-US" sz="100" dirty="0">
              <a:solidFill>
                <a:schemeClr val="accent1">
                  <a:lumMod val="50000"/>
                </a:schemeClr>
              </a:solidFill>
            </a:endParaRPr>
          </a:p>
          <a:p>
            <a:pPr marL="687388" lvl="2"/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Published October 26, 2023- supersedes CPD-2007-08</a:t>
            </a:r>
          </a:p>
          <a:p>
            <a:pPr marL="287338" lvl="1"/>
            <a:endParaRPr lang="en-US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687388" lvl="2"/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Key Eligible Activity Types</a:t>
            </a:r>
          </a:p>
          <a:p>
            <a:pPr marL="287338" lvl="1"/>
            <a:endParaRPr lang="en-US" sz="100" dirty="0">
              <a:solidFill>
                <a:schemeClr val="accent1">
                  <a:lumMod val="50000"/>
                </a:schemeClr>
              </a:solidFill>
            </a:endParaRPr>
          </a:p>
          <a:p>
            <a:pPr marL="687388" lvl="2"/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Expansion and Additions: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State CDBG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Planning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Rehabilitation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Manufactured Housing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Special Economic Development and Manufactured Housing Production Facilities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Accessory Dwelling Units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Much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3100"/>
            <a:ext cx="8596668" cy="703633"/>
          </a:xfrm>
        </p:spPr>
        <p:txBody>
          <a:bodyPr/>
          <a:lstStyle/>
          <a:p>
            <a:r>
              <a:rPr lang="en-US" dirty="0"/>
              <a:t>CDBG Expenditure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7359"/>
            <a:ext cx="8596668" cy="3880773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CDBG CV</a:t>
            </a:r>
          </a:p>
          <a:p>
            <a:pPr lvl="2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71.1% of funds disbursed </a:t>
            </a:r>
          </a:p>
          <a:p>
            <a:pPr lvl="2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$3.5 billion expended</a:t>
            </a:r>
          </a:p>
          <a:p>
            <a:pPr lvl="2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2" y="5874330"/>
            <a:ext cx="1698968" cy="78857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36D772-8E53-446E-2FD0-9AA258722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21346"/>
              </p:ext>
            </p:extLst>
          </p:nvPr>
        </p:nvGraphicFramePr>
        <p:xfrm>
          <a:off x="1981335" y="2558989"/>
          <a:ext cx="5988665" cy="3341693"/>
        </p:xfrm>
        <a:graphic>
          <a:graphicData uri="http://schemas.openxmlformats.org/drawingml/2006/table">
            <a:tbl>
              <a:tblPr/>
              <a:tblGrid>
                <a:gridCol w="3125948">
                  <a:extLst>
                    <a:ext uri="{9D8B030D-6E8A-4147-A177-3AD203B41FA5}">
                      <a16:colId xmlns:a16="http://schemas.microsoft.com/office/drawing/2014/main" val="1140077775"/>
                    </a:ext>
                  </a:extLst>
                </a:gridCol>
                <a:gridCol w="1605930">
                  <a:extLst>
                    <a:ext uri="{9D8B030D-6E8A-4147-A177-3AD203B41FA5}">
                      <a16:colId xmlns:a16="http://schemas.microsoft.com/office/drawing/2014/main" val="2083749622"/>
                    </a:ext>
                  </a:extLst>
                </a:gridCol>
                <a:gridCol w="1256787">
                  <a:extLst>
                    <a:ext uri="{9D8B030D-6E8A-4147-A177-3AD203B41FA5}">
                      <a16:colId xmlns:a16="http://schemas.microsoft.com/office/drawing/2014/main" val="1686761961"/>
                    </a:ext>
                  </a:extLst>
                </a:gridCol>
              </a:tblGrid>
              <a:tr h="3036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CDBG-CV Expenditures as of 6/3/2024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272950"/>
                  </a:ext>
                </a:extLst>
              </a:tr>
              <a:tr h="551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Activity Type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Drawn Amount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 of Total Expenditures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67858"/>
                  </a:ext>
                </a:extLst>
              </a:tr>
              <a:tr h="27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Acquisition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$70,147,288.68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1.97%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26434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Administrative And Planning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$255,134,431.63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7.17%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452858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Economic Development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$422,337,121.61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11.86%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692389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Housing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$147,937,103.45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4.16%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36984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Other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$14,961,715.01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0.42%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99690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Public Improvements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$608,395,550.64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17.09%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811302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Public Services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$2,036,333,481.85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57.20%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82300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Repayments Of Section 108 Loans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$4,737,830.48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0.13%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896497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Total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$3,559,984,523.35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37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65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Expenditure Focus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4" y="1488613"/>
            <a:ext cx="8596668" cy="445918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CDBG-CV</a:t>
            </a:r>
          </a:p>
          <a:p>
            <a:pPr lvl="2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Virtual Clinics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June 27</a:t>
            </a:r>
            <a:r>
              <a:rPr lang="en-US" sz="17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is the next one</a:t>
            </a:r>
          </a:p>
          <a:p>
            <a:pPr lvl="2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In-Person Clinics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July 16 &amp; 17 – Miami, FL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August 27 &amp; 28 – Newark, NJ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September 15 &amp; 16 – San Francisco, CA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October 15 &amp; 16 – Jacksonville, FL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November 13 &amp; 14 – Kansas City, MO</a:t>
            </a:r>
          </a:p>
          <a:p>
            <a:pPr lvl="2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Working towards preparing for closeout</a:t>
            </a:r>
          </a:p>
          <a:p>
            <a:pPr lvl="2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On-Call, AAQ, and Direct TA is available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4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 Expenditure Focus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9" y="1606743"/>
            <a:ext cx="10053280" cy="4552750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2017 Funds Cancellation</a:t>
            </a:r>
          </a:p>
          <a:p>
            <a:pPr lvl="2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266 Grantees</a:t>
            </a:r>
          </a:p>
          <a:p>
            <a:pPr lvl="2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$55,293,672.19 at risk of cancellation (as of 05/27/2024)</a:t>
            </a:r>
          </a:p>
          <a:p>
            <a:pPr lvl="2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Must be disbursed by September 27, 2024</a:t>
            </a:r>
          </a:p>
          <a:p>
            <a:pPr lvl="2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Webinar: Undisbursed CDBG Funds at Risk of Cancellation – FY2017 Grants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Listserv went out on June 3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Webinar is 2:00 PM on June 13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200 Grantees Registered as of 06/06/2024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41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1126</Words>
  <Application>Microsoft Office PowerPoint</Application>
  <PresentationFormat>Widescreen</PresentationFormat>
  <Paragraphs>188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Narrow</vt:lpstr>
      <vt:lpstr>Arial</vt:lpstr>
      <vt:lpstr>Calibri</vt:lpstr>
      <vt:lpstr>Trebuchet MS</vt:lpstr>
      <vt:lpstr>Wingdings</vt:lpstr>
      <vt:lpstr>Wingdings 3</vt:lpstr>
      <vt:lpstr>Facet</vt:lpstr>
      <vt:lpstr>Community Development Block Grant Office of Block Grant Assistance 2024 Updates </vt:lpstr>
      <vt:lpstr>OBGA Leadership</vt:lpstr>
      <vt:lpstr>CDBG 50th Anniversary</vt:lpstr>
      <vt:lpstr>CDBG and ICDBG Proposed Rule</vt:lpstr>
      <vt:lpstr>CDBG Policy and Expenditure Focus</vt:lpstr>
      <vt:lpstr>CDBG Policy and Expenditure Focus</vt:lpstr>
      <vt:lpstr>CDBG Expenditure Focus</vt:lpstr>
      <vt:lpstr>CDBG Expenditure Focus (Cont.)</vt:lpstr>
      <vt:lpstr>CDBG Expenditure Focus (Cont.)</vt:lpstr>
      <vt:lpstr>PRO Housing Competition</vt:lpstr>
      <vt:lpstr>PRICE Competition</vt:lpstr>
      <vt:lpstr>FY2024 Budget</vt:lpstr>
      <vt:lpstr>FY2025 Proposed Budget</vt:lpstr>
      <vt:lpstr>Section 108 Loan Guarantee Program</vt:lpstr>
      <vt:lpstr>Section 108 Loan Guarantee Program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Barrett, Meira A</cp:lastModifiedBy>
  <cp:revision>50</cp:revision>
  <dcterms:created xsi:type="dcterms:W3CDTF">2020-06-19T19:41:10Z</dcterms:created>
  <dcterms:modified xsi:type="dcterms:W3CDTF">2024-06-07T17:38:38Z</dcterms:modified>
</cp:coreProperties>
</file>